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sldIdLst>
    <p:sldId id="273" r:id="rId2"/>
    <p:sldId id="300" r:id="rId3"/>
    <p:sldId id="281" r:id="rId4"/>
    <p:sldId id="283" r:id="rId5"/>
    <p:sldId id="302" r:id="rId6"/>
    <p:sldId id="261" r:id="rId7"/>
    <p:sldId id="257" r:id="rId8"/>
    <p:sldId id="293" r:id="rId9"/>
    <p:sldId id="279" r:id="rId10"/>
    <p:sldId id="280" r:id="rId11"/>
    <p:sldId id="275" r:id="rId12"/>
    <p:sldId id="267" r:id="rId13"/>
    <p:sldId id="306" r:id="rId14"/>
    <p:sldId id="274" r:id="rId15"/>
    <p:sldId id="304" r:id="rId16"/>
    <p:sldId id="305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013" autoAdjust="0"/>
    <p:restoredTop sz="94660"/>
  </p:normalViewPr>
  <p:slideViewPr>
    <p:cSldViewPr>
      <p:cViewPr>
        <p:scale>
          <a:sx n="70" d="100"/>
          <a:sy n="70" d="100"/>
        </p:scale>
        <p:origin x="-1284" y="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BLUPPB%20KRWG\UPAK%20BOYUN%2020132014\BOYUN%20UPAK%202014\Perekayasaan%20Nila\Pembesaran%20Nila%202014\B3%2010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awan%202%20(H)\BLUP2B%20KARAWANG\NILA%20SALIN\Pembesaran%202014\B3%201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d-ID"/>
  <c:chart>
    <c:title>
      <c:tx>
        <c:rich>
          <a:bodyPr/>
          <a:lstStyle/>
          <a:p>
            <a:pPr>
              <a:defRPr/>
            </a:pPr>
            <a:r>
              <a:rPr lang="id-ID"/>
              <a:t>Growth of Tilapia in 3 Different Indonesian Strain)</a:t>
            </a:r>
            <a:endParaRPr lang="en-US"/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v>Nila Salina</c:v>
          </c:tx>
          <c:cat>
            <c:strRef>
              <c:f>Sampling!$BF$64:$BL$64</c:f>
              <c:strCache>
                <c:ptCount val="7"/>
                <c:pt idx="0">
                  <c:v>Tebar</c:v>
                </c:pt>
                <c:pt idx="1">
                  <c:v>21 hari</c:v>
                </c:pt>
                <c:pt idx="2">
                  <c:v>42 hari</c:v>
                </c:pt>
                <c:pt idx="3">
                  <c:v>63 hari</c:v>
                </c:pt>
                <c:pt idx="4">
                  <c:v>84 hari</c:v>
                </c:pt>
                <c:pt idx="5">
                  <c:v>105 hari</c:v>
                </c:pt>
                <c:pt idx="6">
                  <c:v>126 hari</c:v>
                </c:pt>
              </c:strCache>
            </c:strRef>
          </c:cat>
          <c:val>
            <c:numRef>
              <c:f>Sampling!$BF$65:$BL$65</c:f>
              <c:numCache>
                <c:formatCode>0.0</c:formatCode>
                <c:ptCount val="7"/>
                <c:pt idx="0">
                  <c:v>5.5772000000000022</c:v>
                </c:pt>
                <c:pt idx="1">
                  <c:v>20.087333333333284</c:v>
                </c:pt>
                <c:pt idx="2">
                  <c:v>70.433333333333309</c:v>
                </c:pt>
                <c:pt idx="3">
                  <c:v>112.90333333333335</c:v>
                </c:pt>
                <c:pt idx="4">
                  <c:v>183.96700000000004</c:v>
                </c:pt>
                <c:pt idx="5">
                  <c:v>298.77999999999969</c:v>
                </c:pt>
                <c:pt idx="6">
                  <c:v>343.70666666666671</c:v>
                </c:pt>
              </c:numCache>
            </c:numRef>
          </c:val>
        </c:ser>
        <c:ser>
          <c:idx val="1"/>
          <c:order val="1"/>
          <c:tx>
            <c:v>Nila Nirwana</c:v>
          </c:tx>
          <c:cat>
            <c:strRef>
              <c:f>Sampling!$BF$64:$BL$64</c:f>
              <c:strCache>
                <c:ptCount val="7"/>
                <c:pt idx="0">
                  <c:v>Tebar</c:v>
                </c:pt>
                <c:pt idx="1">
                  <c:v>21 hari</c:v>
                </c:pt>
                <c:pt idx="2">
                  <c:v>42 hari</c:v>
                </c:pt>
                <c:pt idx="3">
                  <c:v>63 hari</c:v>
                </c:pt>
                <c:pt idx="4">
                  <c:v>84 hari</c:v>
                </c:pt>
                <c:pt idx="5">
                  <c:v>105 hari</c:v>
                </c:pt>
                <c:pt idx="6">
                  <c:v>126 hari</c:v>
                </c:pt>
              </c:strCache>
            </c:strRef>
          </c:cat>
          <c:val>
            <c:numRef>
              <c:f>Sampling!$BF$66:$BL$66</c:f>
              <c:numCache>
                <c:formatCode>0.0</c:formatCode>
                <c:ptCount val="7"/>
                <c:pt idx="0">
                  <c:v>7.9268571428571413</c:v>
                </c:pt>
                <c:pt idx="1">
                  <c:v>33.921666666666546</c:v>
                </c:pt>
                <c:pt idx="2">
                  <c:v>85.497333333333302</c:v>
                </c:pt>
                <c:pt idx="3">
                  <c:v>138.66333333333341</c:v>
                </c:pt>
                <c:pt idx="4">
                  <c:v>215.09333333333345</c:v>
                </c:pt>
                <c:pt idx="5">
                  <c:v>266.66999999999996</c:v>
                </c:pt>
              </c:numCache>
            </c:numRef>
          </c:val>
        </c:ser>
        <c:ser>
          <c:idx val="2"/>
          <c:order val="2"/>
          <c:tx>
            <c:v>Nila Sultana</c:v>
          </c:tx>
          <c:cat>
            <c:strRef>
              <c:f>Sampling!$BF$64:$BL$64</c:f>
              <c:strCache>
                <c:ptCount val="7"/>
                <c:pt idx="0">
                  <c:v>Tebar</c:v>
                </c:pt>
                <c:pt idx="1">
                  <c:v>21 hari</c:v>
                </c:pt>
                <c:pt idx="2">
                  <c:v>42 hari</c:v>
                </c:pt>
                <c:pt idx="3">
                  <c:v>63 hari</c:v>
                </c:pt>
                <c:pt idx="4">
                  <c:v>84 hari</c:v>
                </c:pt>
                <c:pt idx="5">
                  <c:v>105 hari</c:v>
                </c:pt>
                <c:pt idx="6">
                  <c:v>126 hari</c:v>
                </c:pt>
              </c:strCache>
            </c:strRef>
          </c:cat>
          <c:val>
            <c:numRef>
              <c:f>Sampling!$BF$67:$BL$67</c:f>
              <c:numCache>
                <c:formatCode>0.0</c:formatCode>
                <c:ptCount val="7"/>
                <c:pt idx="0">
                  <c:v>2.8578307166481172</c:v>
                </c:pt>
                <c:pt idx="1">
                  <c:v>20.86333333333328</c:v>
                </c:pt>
                <c:pt idx="2">
                  <c:v>86.930000000000021</c:v>
                </c:pt>
                <c:pt idx="3">
                  <c:v>126.71000000000002</c:v>
                </c:pt>
                <c:pt idx="4">
                  <c:v>186.38000000000017</c:v>
                </c:pt>
                <c:pt idx="5">
                  <c:v>254.68333333333351</c:v>
                </c:pt>
              </c:numCache>
            </c:numRef>
          </c:val>
        </c:ser>
        <c:axId val="59380096"/>
        <c:axId val="59381632"/>
      </c:barChart>
      <c:catAx>
        <c:axId val="59380096"/>
        <c:scaling>
          <c:orientation val="minMax"/>
        </c:scaling>
        <c:axPos val="b"/>
        <c:majorTickMark val="none"/>
        <c:tickLblPos val="nextTo"/>
        <c:crossAx val="59381632"/>
        <c:crosses val="autoZero"/>
        <c:auto val="1"/>
        <c:lblAlgn val="ctr"/>
        <c:lblOffset val="100"/>
      </c:catAx>
      <c:valAx>
        <c:axId val="59381632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id-ID" dirty="0" smtClean="0"/>
                  <a:t>BW </a:t>
                </a:r>
                <a:r>
                  <a:rPr lang="en-US" dirty="0" smtClean="0"/>
                  <a:t>(gram/</a:t>
                </a:r>
                <a:r>
                  <a:rPr lang="id-ID" dirty="0" smtClean="0"/>
                  <a:t>fish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6.2997903563941485E-2"/>
              <c:y val="0.14631223316406652"/>
            </c:manualLayout>
          </c:layout>
        </c:title>
        <c:numFmt formatCode="0.0" sourceLinked="1"/>
        <c:majorTickMark val="none"/>
        <c:tickLblPos val="nextTo"/>
        <c:crossAx val="5938009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</c:chart>
  <c:txPr>
    <a:bodyPr/>
    <a:lstStyle/>
    <a:p>
      <a:pPr>
        <a:defRPr sz="1400">
          <a:latin typeface="Arial" pitchFamily="34" charset="0"/>
          <a:cs typeface="Arial" pitchFamily="34" charset="0"/>
        </a:defRPr>
      </a:pPr>
      <a:endParaRPr lang="id-ID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d-ID"/>
  <c:chart>
    <c:title>
      <c:tx>
        <c:rich>
          <a:bodyPr/>
          <a:lstStyle/>
          <a:p>
            <a:pPr>
              <a:defRPr lang="en-US"/>
            </a:pPr>
            <a:r>
              <a:rPr lang="id-ID" dirty="0" smtClean="0"/>
              <a:t>TILAPIA</a:t>
            </a:r>
            <a:r>
              <a:rPr lang="id-ID" baseline="0" dirty="0" smtClean="0"/>
              <a:t> AND GROWTH HORMONE IN SALINITY POND</a:t>
            </a:r>
            <a:endParaRPr lang="en-US" dirty="0"/>
          </a:p>
        </c:rich>
      </c:tx>
      <c:layout>
        <c:manualLayout>
          <c:xMode val="edge"/>
          <c:yMode val="edge"/>
          <c:x val="0.13497993640218053"/>
          <c:y val="1.666666666666667E-2"/>
        </c:manualLayout>
      </c:layout>
    </c:title>
    <c:plotArea>
      <c:layout/>
      <c:lineChart>
        <c:grouping val="standard"/>
        <c:ser>
          <c:idx val="0"/>
          <c:order val="0"/>
          <c:tx>
            <c:v>Siklus 1</c:v>
          </c:tx>
          <c:cat>
            <c:strRef>
              <c:f>Sampling!$BF$35:$BM$35</c:f>
              <c:strCache>
                <c:ptCount val="8"/>
                <c:pt idx="0">
                  <c:v>Tebar</c:v>
                </c:pt>
                <c:pt idx="1">
                  <c:v>21 hari</c:v>
                </c:pt>
                <c:pt idx="2">
                  <c:v>42 hari</c:v>
                </c:pt>
                <c:pt idx="3">
                  <c:v>63 hari</c:v>
                </c:pt>
                <c:pt idx="4">
                  <c:v>84 hari</c:v>
                </c:pt>
                <c:pt idx="5">
                  <c:v>105 hari</c:v>
                </c:pt>
                <c:pt idx="6">
                  <c:v>126 hari</c:v>
                </c:pt>
                <c:pt idx="7">
                  <c:v>147 hari</c:v>
                </c:pt>
              </c:strCache>
            </c:strRef>
          </c:cat>
          <c:val>
            <c:numRef>
              <c:f>Sampling!$BF$36:$BM$36</c:f>
              <c:numCache>
                <c:formatCode>0.0</c:formatCode>
                <c:ptCount val="8"/>
                <c:pt idx="0">
                  <c:v>8.0240000000000009</c:v>
                </c:pt>
                <c:pt idx="1">
                  <c:v>18.081333333333209</c:v>
                </c:pt>
                <c:pt idx="2">
                  <c:v>25.805999999999987</c:v>
                </c:pt>
                <c:pt idx="3">
                  <c:v>71.626333333333008</c:v>
                </c:pt>
                <c:pt idx="4">
                  <c:v>142.19433333333347</c:v>
                </c:pt>
                <c:pt idx="5">
                  <c:v>221.12023809523862</c:v>
                </c:pt>
                <c:pt idx="6">
                  <c:v>279.88000000000005</c:v>
                </c:pt>
                <c:pt idx="7">
                  <c:v>337.52333333333337</c:v>
                </c:pt>
              </c:numCache>
            </c:numRef>
          </c:val>
        </c:ser>
        <c:ser>
          <c:idx val="1"/>
          <c:order val="1"/>
          <c:tx>
            <c:v>Siklus 2</c:v>
          </c:tx>
          <c:cat>
            <c:strRef>
              <c:f>Sampling!$BF$35:$BM$35</c:f>
              <c:strCache>
                <c:ptCount val="8"/>
                <c:pt idx="0">
                  <c:v>Tebar</c:v>
                </c:pt>
                <c:pt idx="1">
                  <c:v>21 hari</c:v>
                </c:pt>
                <c:pt idx="2">
                  <c:v>42 hari</c:v>
                </c:pt>
                <c:pt idx="3">
                  <c:v>63 hari</c:v>
                </c:pt>
                <c:pt idx="4">
                  <c:v>84 hari</c:v>
                </c:pt>
                <c:pt idx="5">
                  <c:v>105 hari</c:v>
                </c:pt>
                <c:pt idx="6">
                  <c:v>126 hari</c:v>
                </c:pt>
                <c:pt idx="7">
                  <c:v>147 hari</c:v>
                </c:pt>
              </c:strCache>
            </c:strRef>
          </c:cat>
          <c:val>
            <c:numRef>
              <c:f>Sampling!$BF$37:$BM$37</c:f>
              <c:numCache>
                <c:formatCode>0.0</c:formatCode>
                <c:ptCount val="8"/>
                <c:pt idx="0">
                  <c:v>5.5772000000000022</c:v>
                </c:pt>
                <c:pt idx="1">
                  <c:v>20.087333333333216</c:v>
                </c:pt>
                <c:pt idx="2">
                  <c:v>70.433333333333309</c:v>
                </c:pt>
                <c:pt idx="3">
                  <c:v>112.90333333333335</c:v>
                </c:pt>
                <c:pt idx="4">
                  <c:v>183.96700000000004</c:v>
                </c:pt>
                <c:pt idx="5">
                  <c:v>298.77999999999969</c:v>
                </c:pt>
                <c:pt idx="6">
                  <c:v>343.70666666666671</c:v>
                </c:pt>
              </c:numCache>
            </c:numRef>
          </c:val>
        </c:ser>
        <c:marker val="1"/>
        <c:axId val="59409536"/>
        <c:axId val="59411072"/>
      </c:lineChart>
      <c:catAx>
        <c:axId val="59409536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lang="en-US"/>
            </a:pPr>
            <a:endParaRPr lang="id-ID"/>
          </a:p>
        </c:txPr>
        <c:crossAx val="59411072"/>
        <c:crossesAt val="0"/>
        <c:auto val="1"/>
        <c:lblAlgn val="ctr"/>
        <c:lblOffset val="100"/>
      </c:catAx>
      <c:valAx>
        <c:axId val="59411072"/>
        <c:scaling>
          <c:orientation val="minMax"/>
          <c:max val="400"/>
          <c:min val="1"/>
        </c:scaling>
        <c:axPos val="l"/>
        <c:majorGridlines/>
        <c:title>
          <c:tx>
            <c:rich>
              <a:bodyPr/>
              <a:lstStyle/>
              <a:p>
                <a:pPr>
                  <a:defRPr lang="en-US"/>
                </a:pPr>
                <a:r>
                  <a:rPr lang="en-US"/>
                  <a:t>Rerata Bobot (gram/ekor)</a:t>
                </a:r>
              </a:p>
            </c:rich>
          </c:tx>
          <c:layout/>
        </c:title>
        <c:numFmt formatCode="0.0" sourceLinked="1"/>
        <c:majorTickMark val="none"/>
        <c:tickLblPos val="nextTo"/>
        <c:txPr>
          <a:bodyPr/>
          <a:lstStyle/>
          <a:p>
            <a:pPr>
              <a:defRPr lang="en-US"/>
            </a:pPr>
            <a:endParaRPr lang="id-ID"/>
          </a:p>
        </c:txPr>
        <c:crossAx val="59409536"/>
        <c:crosses val="autoZero"/>
        <c:crossBetween val="between"/>
        <c:majorUnit val="50"/>
        <c:minorUnit val="10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lang="en-US"/>
            </a:pPr>
            <a:endParaRPr lang="id-ID"/>
          </a:p>
        </c:txPr>
      </c:dTable>
    </c:plotArea>
    <c:plotVisOnly val="1"/>
  </c:chart>
  <c:txPr>
    <a:bodyPr/>
    <a:lstStyle/>
    <a:p>
      <a:pPr>
        <a:defRPr sz="1600">
          <a:latin typeface="Arial" pitchFamily="34" charset="0"/>
          <a:cs typeface="Arial" pitchFamily="34" charset="0"/>
        </a:defRPr>
      </a:pPr>
      <a:endParaRPr lang="id-ID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F488B-7F44-433A-B9C9-B37912274B37}" type="datetimeFigureOut">
              <a:rPr lang="en-US" smtClean="0"/>
              <a:pPr/>
              <a:t>4/27/2016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363EA-D389-455B-AD1B-116A64E890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F488B-7F44-433A-B9C9-B37912274B37}" type="datetimeFigureOut">
              <a:rPr lang="en-US" smtClean="0"/>
              <a:pPr/>
              <a:t>4/27/2016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363EA-D389-455B-AD1B-116A64E890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F488B-7F44-433A-B9C9-B37912274B37}" type="datetimeFigureOut">
              <a:rPr lang="en-US" smtClean="0"/>
              <a:pPr/>
              <a:t>4/27/2016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363EA-D389-455B-AD1B-116A64E890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F488B-7F44-433A-B9C9-B37912274B37}" type="datetimeFigureOut">
              <a:rPr lang="en-US" smtClean="0"/>
              <a:pPr/>
              <a:t>4/27/2016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363EA-D389-455B-AD1B-116A64E890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F488B-7F44-433A-B9C9-B37912274B37}" type="datetimeFigureOut">
              <a:rPr lang="en-US" smtClean="0"/>
              <a:pPr/>
              <a:t>4/27/2016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363EA-D389-455B-AD1B-116A64E890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F488B-7F44-433A-B9C9-B37912274B37}" type="datetimeFigureOut">
              <a:rPr lang="en-US" smtClean="0"/>
              <a:pPr/>
              <a:t>4/27/2016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363EA-D389-455B-AD1B-116A64E890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F488B-7F44-433A-B9C9-B37912274B37}" type="datetimeFigureOut">
              <a:rPr lang="en-US" smtClean="0"/>
              <a:pPr/>
              <a:t>4/27/2016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363EA-D389-455B-AD1B-116A64E890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F488B-7F44-433A-B9C9-B37912274B37}" type="datetimeFigureOut">
              <a:rPr lang="en-US" smtClean="0"/>
              <a:pPr/>
              <a:t>4/27/2016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363EA-D389-455B-AD1B-116A64E890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F488B-7F44-433A-B9C9-B37912274B37}" type="datetimeFigureOut">
              <a:rPr lang="en-US" smtClean="0"/>
              <a:pPr/>
              <a:t>4/27/2016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363EA-D389-455B-AD1B-116A64E890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F488B-7F44-433A-B9C9-B37912274B37}" type="datetimeFigureOut">
              <a:rPr lang="en-US" smtClean="0"/>
              <a:pPr/>
              <a:t>4/27/2016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363EA-D389-455B-AD1B-116A64E890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F488B-7F44-433A-B9C9-B37912274B37}" type="datetimeFigureOut">
              <a:rPr lang="en-US" smtClean="0"/>
              <a:pPr/>
              <a:t>4/27/2016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363EA-D389-455B-AD1B-116A64E890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F488B-7F44-433A-B9C9-B37912274B37}" type="datetimeFigureOut">
              <a:rPr lang="en-US" smtClean="0"/>
              <a:pPr/>
              <a:t>4/27/2016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363EA-D389-455B-AD1B-116A64E890A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BLUPPB KRWG\Turonggo\Nila BLUPPB KARAWANK BOYUN\Nila 2\P101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19200"/>
            <a:ext cx="5920596" cy="4419600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228600" y="5562600"/>
            <a:ext cx="914403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d-ID" sz="2000" b="1" dirty="0" smtClean="0">
                <a:latin typeface="Arial" pitchFamily="34" charset="0"/>
                <a:ea typeface="+mj-ea"/>
                <a:cs typeface="Arial" pitchFamily="34" charset="0"/>
              </a:rPr>
              <a:t>Aquaculture Bussines Center (ABC) </a:t>
            </a:r>
            <a:r>
              <a:rPr lang="en-US" sz="2000" b="1" dirty="0" err="1" smtClean="0">
                <a:latin typeface="Arial" pitchFamily="34" charset="0"/>
                <a:ea typeface="+mj-ea"/>
                <a:cs typeface="Arial" pitchFamily="34" charset="0"/>
              </a:rPr>
              <a:t>Karawang</a:t>
            </a:r>
            <a:r>
              <a:rPr lang="id-ID" sz="2000" b="1" dirty="0" smtClean="0">
                <a:latin typeface="Arial" pitchFamily="34" charset="0"/>
                <a:ea typeface="+mj-ea"/>
                <a:cs typeface="Arial" pitchFamily="34" charset="0"/>
              </a:rPr>
              <a:t>,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d-ID" sz="2000" b="1" dirty="0" smtClean="0">
                <a:latin typeface="Arial" pitchFamily="34" charset="0"/>
                <a:ea typeface="+mj-ea"/>
                <a:cs typeface="Arial" pitchFamily="34" charset="0"/>
              </a:rPr>
              <a:t>West Java, Indonesia, </a:t>
            </a:r>
            <a:r>
              <a:rPr lang="en-US" sz="2000" b="1" dirty="0" smtClean="0">
                <a:latin typeface="Arial" pitchFamily="34" charset="0"/>
                <a:ea typeface="+mj-ea"/>
                <a:cs typeface="Arial" pitchFamily="34" charset="0"/>
              </a:rPr>
              <a:t>201</a:t>
            </a:r>
            <a:r>
              <a:rPr lang="id-ID" sz="2000" b="1" dirty="0" smtClean="0">
                <a:latin typeface="Arial" pitchFamily="34" charset="0"/>
                <a:ea typeface="+mj-ea"/>
                <a:cs typeface="Arial" pitchFamily="34" charset="0"/>
              </a:rPr>
              <a:t>6</a:t>
            </a:r>
            <a:endParaRPr kumimoji="0" lang="en-US" sz="2000" b="1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9075" y="304800"/>
            <a:ext cx="79601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d-ID" sz="2400" b="1" dirty="0" smtClean="0"/>
              <a:t>Mass Production of Tilapia (</a:t>
            </a:r>
            <a:r>
              <a:rPr lang="id-ID" sz="2400" b="1" i="1" dirty="0" smtClean="0"/>
              <a:t>Oreochomis sp.</a:t>
            </a:r>
            <a:r>
              <a:rPr lang="id-ID" sz="2400" b="1" dirty="0" smtClean="0"/>
              <a:t>) in Salinity Ponds</a:t>
            </a:r>
          </a:p>
          <a:p>
            <a:pPr algn="r"/>
            <a:r>
              <a:rPr lang="id-ID" sz="2400" b="1" dirty="0" smtClean="0"/>
              <a:t>Integrated with Fish Processing Unit in Karawang, Indonesia</a:t>
            </a:r>
            <a:endParaRPr lang="id-ID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906672" y="1752600"/>
            <a:ext cx="170392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b="1" dirty="0" smtClean="0"/>
              <a:t>Oleh :</a:t>
            </a:r>
          </a:p>
          <a:p>
            <a:r>
              <a:rPr lang="id-ID" b="1" dirty="0" smtClean="0"/>
              <a:t>Boyun Handoyo</a:t>
            </a:r>
          </a:p>
          <a:p>
            <a:r>
              <a:rPr lang="id-ID" b="1" dirty="0" smtClean="0"/>
              <a:t>Wawan C.A.</a:t>
            </a:r>
          </a:p>
          <a:p>
            <a:r>
              <a:rPr lang="id-ID" b="1" dirty="0" smtClean="0"/>
              <a:t>Dedy Sukardi</a:t>
            </a:r>
          </a:p>
          <a:p>
            <a:r>
              <a:rPr lang="id-ID" b="1" dirty="0" smtClean="0"/>
              <a:t>Sunardi</a:t>
            </a:r>
          </a:p>
          <a:p>
            <a:r>
              <a:rPr lang="id-ID" b="1" dirty="0" smtClean="0"/>
              <a:t>Masiri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609600"/>
          </a:xfrm>
        </p:spPr>
        <p:txBody>
          <a:bodyPr>
            <a:noAutofit/>
          </a:bodyPr>
          <a:lstStyle/>
          <a:p>
            <a:r>
              <a:rPr lang="id-ID" sz="2000" b="1" u="sng" dirty="0" smtClean="0">
                <a:latin typeface="Arial" pitchFamily="34" charset="0"/>
                <a:cs typeface="Arial" pitchFamily="34" charset="0"/>
              </a:rPr>
              <a:t>PRODUCTION PERFORMANCE OF 3 DIFFERENT INDONESIANS STRAIN OF TILAPIA IN SALINITY PONDS</a:t>
            </a:r>
            <a:endParaRPr lang="en-US" sz="2000" b="1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rcRect l="29085" t="32356" r="25644" b="12582"/>
          <a:stretch>
            <a:fillRect/>
          </a:stretch>
        </p:blipFill>
        <p:spPr bwMode="auto">
          <a:xfrm>
            <a:off x="609600" y="990600"/>
            <a:ext cx="7696200" cy="464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/>
          <p:nvPr/>
        </p:nvGraphicFramePr>
        <p:xfrm>
          <a:off x="762000" y="533400"/>
          <a:ext cx="79248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74920" y="6172200"/>
            <a:ext cx="5677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b="1" dirty="0" smtClean="0"/>
              <a:t>Keterangan  : Siklus 2 menggunakan Aplikasi rGH + Vaksin</a:t>
            </a:r>
            <a:endParaRPr lang="id-ID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228600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W</a:t>
            </a:r>
            <a:r>
              <a:rPr lang="id-ID" sz="2400" b="1" dirty="0" smtClean="0">
                <a:latin typeface="Arial" pitchFamily="34" charset="0"/>
                <a:cs typeface="Arial" pitchFamily="34" charset="0"/>
              </a:rPr>
              <a:t>ATER QUALITY IN SALINITY POND ABC, KARAWANG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rcRect l="18936" t="14224" r="19969" b="37163"/>
          <a:stretch>
            <a:fillRect/>
          </a:stretch>
        </p:blipFill>
        <p:spPr bwMode="auto">
          <a:xfrm>
            <a:off x="990600" y="838200"/>
            <a:ext cx="7304723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D:\BLUPPB Karawang 2015\SELFIE\NILA OVERALL\Kumpulan\2015\20150701_0915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389691"/>
            <a:ext cx="4038600" cy="2271713"/>
          </a:xfrm>
          <a:prstGeom prst="rect">
            <a:avLst/>
          </a:prstGeom>
          <a:noFill/>
        </p:spPr>
      </p:pic>
      <p:pic>
        <p:nvPicPr>
          <p:cNvPr id="4099" name="Picture 3" descr="D:\BLUPPB Karawang 2015\SELFIE\NILA OVERALL\Kumpulan\2015\20150701_0920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4467" y="4419600"/>
            <a:ext cx="3928533" cy="220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066800" y="762000"/>
          <a:ext cx="7543801" cy="2057400"/>
        </p:xfrm>
        <a:graphic>
          <a:graphicData uri="http://schemas.openxmlformats.org/drawingml/2006/table">
            <a:tbl>
              <a:tblPr/>
              <a:tblGrid>
                <a:gridCol w="612388"/>
                <a:gridCol w="1746507"/>
                <a:gridCol w="2101487"/>
                <a:gridCol w="1242252"/>
                <a:gridCol w="1841167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id-ID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800" b="1">
                          <a:latin typeface="Arial"/>
                          <a:ea typeface="Times New Roman"/>
                          <a:cs typeface="Times New Roman"/>
                        </a:rPr>
                        <a:t>Komponen</a:t>
                      </a:r>
                      <a:endParaRPr lang="id-ID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800" b="1">
                          <a:latin typeface="Arial"/>
                          <a:ea typeface="Times New Roman"/>
                          <a:cs typeface="Times New Roman"/>
                        </a:rPr>
                        <a:t>Harga Satuan</a:t>
                      </a:r>
                      <a:endParaRPr lang="id-ID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800" b="1">
                          <a:latin typeface="Arial"/>
                          <a:ea typeface="Times New Roman"/>
                          <a:cs typeface="Times New Roman"/>
                        </a:rPr>
                        <a:t>Jumlah</a:t>
                      </a:r>
                      <a:endParaRPr lang="id-ID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800" b="1">
                          <a:latin typeface="Arial"/>
                          <a:ea typeface="Times New Roman"/>
                          <a:cs typeface="Times New Roman"/>
                        </a:rPr>
                        <a:t>Total</a:t>
                      </a:r>
                      <a:endParaRPr lang="id-ID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800" b="1"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id-ID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800" b="1">
                          <a:latin typeface="Arial"/>
                          <a:ea typeface="Times New Roman"/>
                          <a:cs typeface="Times New Roman"/>
                        </a:rPr>
                        <a:t>Tambak</a:t>
                      </a:r>
                      <a:endParaRPr lang="id-ID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800" b="1">
                          <a:latin typeface="Arial"/>
                          <a:ea typeface="Times New Roman"/>
                          <a:cs typeface="Times New Roman"/>
                        </a:rPr>
                        <a:t>150.000.000</a:t>
                      </a:r>
                      <a:endParaRPr lang="id-ID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800" b="1"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id-ID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800" b="1">
                          <a:latin typeface="Arial"/>
                          <a:ea typeface="Times New Roman"/>
                          <a:cs typeface="Times New Roman"/>
                        </a:rPr>
                        <a:t>150.000.000</a:t>
                      </a:r>
                      <a:endParaRPr lang="id-ID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800" b="1"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id-ID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800" b="1">
                          <a:latin typeface="Arial"/>
                          <a:ea typeface="Times New Roman"/>
                          <a:cs typeface="Times New Roman"/>
                        </a:rPr>
                        <a:t>Kincir</a:t>
                      </a:r>
                      <a:endParaRPr lang="id-ID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800" b="1">
                          <a:latin typeface="Arial"/>
                          <a:ea typeface="Times New Roman"/>
                          <a:cs typeface="Times New Roman"/>
                        </a:rPr>
                        <a:t>4.000.000</a:t>
                      </a:r>
                      <a:endParaRPr lang="id-ID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800" b="1"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id-ID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800" b="1">
                          <a:latin typeface="Arial"/>
                          <a:ea typeface="Times New Roman"/>
                          <a:cs typeface="Times New Roman"/>
                        </a:rPr>
                        <a:t>16.000.000</a:t>
                      </a:r>
                      <a:endParaRPr lang="id-ID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800" b="1"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id-ID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800" b="1">
                          <a:latin typeface="Arial"/>
                          <a:ea typeface="Times New Roman"/>
                          <a:cs typeface="Times New Roman"/>
                        </a:rPr>
                        <a:t>Pompa</a:t>
                      </a:r>
                      <a:endParaRPr lang="id-ID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800" b="1">
                          <a:latin typeface="Arial"/>
                          <a:ea typeface="Times New Roman"/>
                          <a:cs typeface="Times New Roman"/>
                        </a:rPr>
                        <a:t>8.000.000</a:t>
                      </a:r>
                      <a:endParaRPr lang="id-ID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800" b="1"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id-ID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800" b="1">
                          <a:latin typeface="Arial"/>
                          <a:ea typeface="Times New Roman"/>
                          <a:cs typeface="Times New Roman"/>
                        </a:rPr>
                        <a:t>8.000.000</a:t>
                      </a:r>
                      <a:endParaRPr lang="id-ID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800" b="1">
                          <a:latin typeface="Arial"/>
                          <a:ea typeface="Times New Roman"/>
                          <a:cs typeface="Times New Roman"/>
                        </a:rPr>
                        <a:t>Total</a:t>
                      </a:r>
                      <a:endParaRPr lang="id-ID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id-ID" sz="1800" b="1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id-ID" sz="1800" b="1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800" b="1" dirty="0">
                          <a:latin typeface="Arial"/>
                          <a:ea typeface="Times New Roman"/>
                          <a:cs typeface="Times New Roman"/>
                        </a:rPr>
                        <a:t>174.000.000</a:t>
                      </a:r>
                      <a:endParaRPr lang="id-ID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-228600"/>
            <a:ext cx="7848600" cy="1143000"/>
          </a:xfrm>
        </p:spPr>
        <p:txBody>
          <a:bodyPr>
            <a:normAutofit/>
          </a:bodyPr>
          <a:lstStyle/>
          <a:p>
            <a:pPr>
              <a:tabLst>
                <a:tab pos="3313113" algn="l"/>
              </a:tabLst>
            </a:pPr>
            <a:r>
              <a:rPr lang="id-ID" sz="2800" b="1" dirty="0" smtClean="0">
                <a:latin typeface="Arial" pitchFamily="34" charset="0"/>
                <a:cs typeface="Arial" pitchFamily="34" charset="0"/>
              </a:rPr>
              <a:t>Business Analysist </a:t>
            </a:r>
            <a:r>
              <a:rPr lang="id-ID" sz="2800" b="1" dirty="0" smtClean="0">
                <a:latin typeface="Arial" pitchFamily="34" charset="0"/>
                <a:cs typeface="Arial" pitchFamily="34" charset="0"/>
              </a:rPr>
              <a:t>(Fillet </a:t>
            </a:r>
            <a:r>
              <a:rPr lang="id-ID" sz="2800" b="1" dirty="0" smtClean="0">
                <a:latin typeface="Arial" pitchFamily="34" charset="0"/>
                <a:cs typeface="Arial" pitchFamily="34" charset="0"/>
              </a:rPr>
              <a:t>&amp; WGGS Size</a:t>
            </a:r>
            <a:r>
              <a:rPr lang="id-ID" sz="2800" b="1" dirty="0" smtClean="0">
                <a:latin typeface="Arial" pitchFamily="34" charset="0"/>
                <a:cs typeface="Arial" pitchFamily="34" charset="0"/>
              </a:rPr>
              <a:t>)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/>
          <a:srcRect b="9386"/>
          <a:stretch>
            <a:fillRect/>
          </a:stretch>
        </p:blipFill>
        <p:spPr bwMode="auto">
          <a:xfrm>
            <a:off x="1219200" y="3048000"/>
            <a:ext cx="7219950" cy="3678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76200"/>
            <a:ext cx="7848600" cy="1143000"/>
          </a:xfrm>
        </p:spPr>
        <p:txBody>
          <a:bodyPr>
            <a:normAutofit/>
          </a:bodyPr>
          <a:lstStyle/>
          <a:p>
            <a:pPr>
              <a:tabLst>
                <a:tab pos="3313113" algn="l"/>
              </a:tabLst>
            </a:pPr>
            <a:r>
              <a:rPr lang="id-ID" sz="2800" b="1" dirty="0" smtClean="0">
                <a:latin typeface="Arial" pitchFamily="34" charset="0"/>
                <a:cs typeface="Arial" pitchFamily="34" charset="0"/>
              </a:rPr>
              <a:t>Business Analysist </a:t>
            </a:r>
            <a:r>
              <a:rPr lang="id-ID" sz="2800" b="1" dirty="0" smtClean="0">
                <a:latin typeface="Arial" pitchFamily="34" charset="0"/>
                <a:cs typeface="Arial" pitchFamily="34" charset="0"/>
              </a:rPr>
              <a:t>(Fillet Size)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/>
          <a:srcRect l="7576" t="27199" r="22026" b="14693"/>
          <a:stretch>
            <a:fillRect/>
          </a:stretch>
        </p:blipFill>
        <p:spPr bwMode="auto">
          <a:xfrm>
            <a:off x="152400" y="914400"/>
            <a:ext cx="8763000" cy="3900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276600" y="5257800"/>
            <a:ext cx="2646878" cy="147732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id-ID" b="1" dirty="0" smtClean="0">
                <a:solidFill>
                  <a:srgbClr val="FFFF00"/>
                </a:solidFill>
              </a:rPr>
              <a:t>Cost production per -kg</a:t>
            </a:r>
          </a:p>
          <a:p>
            <a:pPr algn="ctr"/>
            <a:r>
              <a:rPr lang="id-ID" b="1" dirty="0" smtClean="0">
                <a:solidFill>
                  <a:srgbClr val="FFFF00"/>
                </a:solidFill>
              </a:rPr>
              <a:t>= </a:t>
            </a:r>
            <a:r>
              <a:rPr lang="id-ID" b="1" dirty="0" smtClean="0">
                <a:solidFill>
                  <a:srgbClr val="FFFF00"/>
                </a:solidFill>
              </a:rPr>
              <a:t>Rp. 14.700</a:t>
            </a:r>
          </a:p>
          <a:p>
            <a:pPr algn="ctr"/>
            <a:r>
              <a:rPr lang="id-ID" b="1" dirty="0" smtClean="0">
                <a:solidFill>
                  <a:srgbClr val="FFFF00"/>
                </a:solidFill>
              </a:rPr>
              <a:t>Payback Periode = 8 Years</a:t>
            </a:r>
          </a:p>
          <a:p>
            <a:pPr algn="ctr"/>
            <a:r>
              <a:rPr lang="id-ID" b="1" dirty="0" smtClean="0">
                <a:solidFill>
                  <a:srgbClr val="FFFF00"/>
                </a:solidFill>
              </a:rPr>
              <a:t>R/C Ratio = 1,15 – 1,31</a:t>
            </a:r>
          </a:p>
          <a:p>
            <a:pPr algn="ctr"/>
            <a:r>
              <a:rPr lang="id-ID" b="1" dirty="0" smtClean="0">
                <a:solidFill>
                  <a:srgbClr val="FFFF00"/>
                </a:solidFill>
              </a:rPr>
              <a:t>BEP = 5115 kg </a:t>
            </a:r>
            <a:endParaRPr lang="id-ID" b="1" dirty="0">
              <a:solidFill>
                <a:srgbClr val="FFFF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13493"/>
          <a:stretch>
            <a:fillRect/>
          </a:stretch>
        </p:blipFill>
        <p:spPr bwMode="auto">
          <a:xfrm>
            <a:off x="6199232" y="4953000"/>
            <a:ext cx="293112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76200"/>
            <a:ext cx="7848600" cy="914400"/>
          </a:xfrm>
        </p:spPr>
        <p:txBody>
          <a:bodyPr>
            <a:normAutofit/>
          </a:bodyPr>
          <a:lstStyle/>
          <a:p>
            <a:pPr>
              <a:tabLst>
                <a:tab pos="3313113" algn="l"/>
              </a:tabLst>
            </a:pPr>
            <a:r>
              <a:rPr lang="id-ID" sz="2800" b="1" dirty="0" smtClean="0">
                <a:latin typeface="Arial" pitchFamily="34" charset="0"/>
                <a:cs typeface="Arial" pitchFamily="34" charset="0"/>
              </a:rPr>
              <a:t>Business Analysist </a:t>
            </a:r>
            <a:r>
              <a:rPr lang="id-ID" sz="2800" b="1" dirty="0" smtClean="0">
                <a:latin typeface="Arial" pitchFamily="34" charset="0"/>
                <a:cs typeface="Arial" pitchFamily="34" charset="0"/>
              </a:rPr>
              <a:t>(WGGS Size)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D:\BLUPPB KRWG\Turonggo\Nila BLUPPB KARAWANK BOYUN\Nila 2\P10100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953000"/>
            <a:ext cx="3089189" cy="1905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276600" y="5257800"/>
            <a:ext cx="2763898" cy="147732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id-ID" b="1" dirty="0" smtClean="0">
                <a:solidFill>
                  <a:srgbClr val="FFFF00"/>
                </a:solidFill>
              </a:rPr>
              <a:t>Cost production per Kg</a:t>
            </a:r>
          </a:p>
          <a:p>
            <a:r>
              <a:rPr lang="id-ID" b="1" dirty="0" smtClean="0">
                <a:solidFill>
                  <a:srgbClr val="FFFF00"/>
                </a:solidFill>
              </a:rPr>
              <a:t>= </a:t>
            </a:r>
            <a:r>
              <a:rPr lang="id-ID" b="1" dirty="0" smtClean="0">
                <a:solidFill>
                  <a:srgbClr val="FFFF00"/>
                </a:solidFill>
              </a:rPr>
              <a:t>Rp. 10,700</a:t>
            </a:r>
          </a:p>
          <a:p>
            <a:r>
              <a:rPr lang="id-ID" b="1" dirty="0" smtClean="0">
                <a:solidFill>
                  <a:srgbClr val="FFFF00"/>
                </a:solidFill>
              </a:rPr>
              <a:t>Payback Periode = 15 Years</a:t>
            </a:r>
          </a:p>
          <a:p>
            <a:r>
              <a:rPr lang="id-ID" b="1" dirty="0" smtClean="0">
                <a:solidFill>
                  <a:srgbClr val="FFFF00"/>
                </a:solidFill>
              </a:rPr>
              <a:t>R/C Ratio = 1,17 – 1,34</a:t>
            </a:r>
          </a:p>
          <a:p>
            <a:r>
              <a:rPr lang="id-ID" b="1" dirty="0" smtClean="0">
                <a:solidFill>
                  <a:srgbClr val="FFFF00"/>
                </a:solidFill>
              </a:rPr>
              <a:t>BEP = 3600 kg </a:t>
            </a:r>
            <a:endParaRPr lang="id-ID" b="1" dirty="0">
              <a:solidFill>
                <a:srgbClr val="FFFF00"/>
              </a:solidFill>
            </a:endParaRPr>
          </a:p>
        </p:txBody>
      </p:sp>
      <p:pic>
        <p:nvPicPr>
          <p:cNvPr id="9" name="Picture 8"/>
          <p:cNvPicPr/>
          <p:nvPr/>
        </p:nvPicPr>
        <p:blipFill>
          <a:blip r:embed="rId3"/>
          <a:srcRect l="7500" t="30188" r="29843" b="13853"/>
          <a:stretch>
            <a:fillRect/>
          </a:stretch>
        </p:blipFill>
        <p:spPr bwMode="auto">
          <a:xfrm>
            <a:off x="0" y="762000"/>
            <a:ext cx="9144000" cy="4116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D:\BLUPPB Karawang 2015\SELFIE\NILA OVERALL\Kumpulan\2015\P1010167.JPG"/>
          <p:cNvPicPr>
            <a:picLocks noChangeAspect="1" noChangeArrowheads="1"/>
          </p:cNvPicPr>
          <p:nvPr/>
        </p:nvPicPr>
        <p:blipFill>
          <a:blip r:embed="rId4" cstate="print"/>
          <a:srcRect l="9375" t="20831" r="9375"/>
          <a:stretch>
            <a:fillRect/>
          </a:stretch>
        </p:blipFill>
        <p:spPr bwMode="auto">
          <a:xfrm>
            <a:off x="6477000" y="4908714"/>
            <a:ext cx="2667000" cy="1949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id-ID" b="1" dirty="0" smtClean="0"/>
              <a:t>Conclusions</a:t>
            </a:r>
            <a:endParaRPr lang="id-ID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>
            <a:normAutofit/>
          </a:bodyPr>
          <a:lstStyle/>
          <a:p>
            <a:r>
              <a:rPr lang="id-ID" sz="2400" b="1" dirty="0" smtClean="0"/>
              <a:t>The Results shows survival rate (SR) around 70-90 %. </a:t>
            </a:r>
          </a:p>
          <a:p>
            <a:r>
              <a:rPr lang="id-ID" sz="2400" b="1" dirty="0" smtClean="0">
                <a:solidFill>
                  <a:srgbClr val="FF0000"/>
                </a:solidFill>
              </a:rPr>
              <a:t>To produce WGGS size obtained FCR = 1.00 to 1.20, while the fillet size obtained FCR = 1.40 to 1.60. </a:t>
            </a:r>
          </a:p>
          <a:p>
            <a:r>
              <a:rPr lang="id-ID" sz="2400" b="1" dirty="0" smtClean="0"/>
              <a:t>The water salinity range abauth 15-25 ppt during fish maintenance. </a:t>
            </a:r>
          </a:p>
          <a:p>
            <a:r>
              <a:rPr lang="id-ID" sz="2400" b="1" dirty="0" smtClean="0">
                <a:solidFill>
                  <a:srgbClr val="FF0000"/>
                </a:solidFill>
              </a:rPr>
              <a:t>Business analysis shows R/C ratio to produce WGGS size = 1.28 and the fillet size = 1.24. </a:t>
            </a:r>
          </a:p>
          <a:p>
            <a:r>
              <a:rPr lang="id-ID" sz="2400" b="1" dirty="0" smtClean="0"/>
              <a:t>Processing is done in collaboration with processing plants around Karawang, West Java. Results tilapia reared in salinity pond yield fillet around 31-35% of fish</a:t>
            </a:r>
            <a:endParaRPr lang="id-ID" sz="2400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10668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400" b="1" dirty="0" smtClean="0">
                <a:latin typeface="Arial" pitchFamily="34" charset="0"/>
                <a:cs typeface="Arial" pitchFamily="34" charset="0"/>
              </a:rPr>
              <a:t>TERIMA KASIH</a:t>
            </a:r>
            <a:endParaRPr lang="en-US" sz="4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D:\BLUPPB Karawang 2015\SELFIE\NILA OVERALL\Kumpulan\2015\P10101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0"/>
            <a:ext cx="3860799" cy="2895600"/>
          </a:xfrm>
          <a:prstGeom prst="rect">
            <a:avLst/>
          </a:prstGeom>
          <a:noFill/>
        </p:spPr>
      </p:pic>
      <p:pic>
        <p:nvPicPr>
          <p:cNvPr id="1028" name="Picture 4" descr="D:\BLUPPB Karawang 2015\SELFIE\NILA OVERALL\Kumpulan\2015\P10101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3276600"/>
            <a:ext cx="3759199" cy="2819400"/>
          </a:xfrm>
          <a:prstGeom prst="rect">
            <a:avLst/>
          </a:prstGeom>
          <a:noFill/>
        </p:spPr>
      </p:pic>
      <p:pic>
        <p:nvPicPr>
          <p:cNvPr id="1029" name="Picture 5" descr="D:\BLUPPB Karawang 2015\SELFIE\NILA OVERALL\Kumpulan\2015\P10101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84801" y="1600200"/>
            <a:ext cx="3759199" cy="281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Tilapia is a freshwater commodity that can be mass production to an industrial scale and sold in the form of alive, WGGS, fillet and many processed products. </a:t>
            </a:r>
            <a:endParaRPr lang="id-ID" sz="2000" b="1" dirty="0" smtClean="0"/>
          </a:p>
          <a:p>
            <a:r>
              <a:rPr lang="en-US" sz="2000" b="1" dirty="0" smtClean="0">
                <a:solidFill>
                  <a:srgbClr val="FF0000"/>
                </a:solidFill>
              </a:rPr>
              <a:t>As is </a:t>
            </a:r>
            <a:r>
              <a:rPr lang="en-US" sz="2000" b="1" dirty="0" err="1" smtClean="0">
                <a:solidFill>
                  <a:srgbClr val="FF0000"/>
                </a:solidFill>
              </a:rPr>
              <a:t>euryhaline</a:t>
            </a:r>
            <a:r>
              <a:rPr lang="en-US" sz="2000" b="1" dirty="0" smtClean="0">
                <a:solidFill>
                  <a:srgbClr val="FF0000"/>
                </a:solidFill>
              </a:rPr>
              <a:t> fish, tilapia is also one alternative commodities that could be cultivated in brackish water ponds for utilization of coastal areas. </a:t>
            </a:r>
            <a:endParaRPr lang="id-ID" sz="2000" b="1" dirty="0" smtClean="0">
              <a:solidFill>
                <a:srgbClr val="FF0000"/>
              </a:solidFill>
            </a:endParaRPr>
          </a:p>
          <a:p>
            <a:r>
              <a:rPr lang="en-US" sz="2000" b="1" dirty="0" smtClean="0"/>
              <a:t>Moreover, the presence of salinity is expected to eliminate the wild spawning, so tilapia is possible to produce up to a large size (&gt; 350 g</a:t>
            </a:r>
            <a:r>
              <a:rPr lang="id-ID" sz="2000" b="1" dirty="0" smtClean="0"/>
              <a:t>)</a:t>
            </a:r>
            <a:r>
              <a:rPr lang="en-US" sz="2000" b="1" dirty="0" smtClean="0"/>
              <a:t>. </a:t>
            </a:r>
            <a:endParaRPr lang="id-ID" sz="2000" b="1" dirty="0" smtClean="0"/>
          </a:p>
          <a:p>
            <a:r>
              <a:rPr lang="en-US" sz="2000" b="1" dirty="0" smtClean="0">
                <a:solidFill>
                  <a:srgbClr val="FF0000"/>
                </a:solidFill>
              </a:rPr>
              <a:t>Land used in this activity is a 4,000 m2 pond that was used for the cultivation of tiger shrimp 4,000 m2 and a water depth of 1.2-1.5 cm.</a:t>
            </a:r>
            <a:endParaRPr lang="id-ID" sz="2000" b="1" dirty="0">
              <a:solidFill>
                <a:srgbClr val="FF0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81000" y="0"/>
            <a:ext cx="84582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BACKGROUND</a:t>
            </a:r>
            <a:endParaRPr kumimoji="0" lang="id-ID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457200" y="4648200"/>
            <a:ext cx="6858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TextBox 5"/>
          <p:cNvSpPr txBox="1"/>
          <p:nvPr/>
        </p:nvSpPr>
        <p:spPr>
          <a:xfrm>
            <a:off x="570436" y="5385137"/>
            <a:ext cx="81925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2000" b="1" dirty="0" smtClean="0"/>
              <a:t>Need Mass Production System of Tilapia in Salinity Ponds Until Market Size </a:t>
            </a:r>
          </a:p>
          <a:p>
            <a:pPr algn="ctr"/>
            <a:r>
              <a:rPr lang="id-ID" sz="2000" b="1" dirty="0" smtClean="0"/>
              <a:t>for Fish Processing Unit (Fillet and WGGS) in ABC Karawang, Indonesia</a:t>
            </a:r>
          </a:p>
          <a:p>
            <a:pPr algn="ctr"/>
            <a:r>
              <a:rPr lang="id-ID" sz="2000" b="1" dirty="0" smtClean="0"/>
              <a:t> </a:t>
            </a:r>
            <a:endParaRPr lang="id-ID" sz="20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22238"/>
            <a:ext cx="8458200" cy="639762"/>
          </a:xfrm>
        </p:spPr>
        <p:txBody>
          <a:bodyPr>
            <a:normAutofit/>
          </a:bodyPr>
          <a:lstStyle/>
          <a:p>
            <a:r>
              <a:rPr lang="id-ID" sz="3200" b="1" dirty="0" smtClean="0"/>
              <a:t>METHODE</a:t>
            </a:r>
            <a:endParaRPr lang="id-ID" sz="3200" b="1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/>
          <a:srcRect l="5271" t="8333" r="19180" b="13542"/>
          <a:stretch>
            <a:fillRect/>
          </a:stretch>
        </p:blipFill>
        <p:spPr bwMode="auto">
          <a:xfrm>
            <a:off x="152400" y="4579088"/>
            <a:ext cx="3657600" cy="212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/>
          <a:srcRect l="5857" t="8333" r="9810" b="12500"/>
          <a:stretch>
            <a:fillRect/>
          </a:stretch>
        </p:blipFill>
        <p:spPr bwMode="auto">
          <a:xfrm>
            <a:off x="4800600" y="4495800"/>
            <a:ext cx="4267200" cy="2252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381000" y="889844"/>
            <a:ext cx="8382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b="1" dirty="0" smtClean="0"/>
              <a:t>Pond that is used in this activity is salinity pond with broad dimensions of 4,000 M</a:t>
            </a:r>
            <a:r>
              <a:rPr lang="en-US" b="1" baseline="30000" dirty="0" smtClean="0"/>
              <a:t>2</a:t>
            </a:r>
            <a:r>
              <a:rPr lang="en-US" b="1" dirty="0" smtClean="0"/>
              <a:t> and water depth of 1.2-1.5 M. </a:t>
            </a:r>
            <a:endParaRPr lang="id-ID" b="1" dirty="0" smtClean="0"/>
          </a:p>
          <a:p>
            <a:pPr marL="342900" indent="-342900">
              <a:buFont typeface="Wingdings" pitchFamily="2" charset="2"/>
              <a:buChar char="q"/>
            </a:pPr>
            <a:r>
              <a:rPr lang="en-US" b="1" dirty="0" smtClean="0">
                <a:solidFill>
                  <a:srgbClr val="FF0000"/>
                </a:solidFill>
              </a:rPr>
              <a:t>The seeds were stocked starting 8 grams of 25,000 fish or stocking density about 6 fish/M</a:t>
            </a:r>
            <a:r>
              <a:rPr lang="en-US" b="1" baseline="30000" dirty="0" smtClean="0">
                <a:solidFill>
                  <a:srgbClr val="FF0000"/>
                </a:solidFill>
              </a:rPr>
              <a:t>2</a:t>
            </a:r>
            <a:r>
              <a:rPr lang="en-US" b="1" dirty="0" smtClean="0">
                <a:solidFill>
                  <a:srgbClr val="FF0000"/>
                </a:solidFill>
              </a:rPr>
              <a:t>. </a:t>
            </a:r>
            <a:endParaRPr lang="id-ID" b="1" dirty="0" smtClean="0">
              <a:solidFill>
                <a:srgbClr val="FF0000"/>
              </a:solidFill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US" b="1" dirty="0" smtClean="0"/>
              <a:t>Feed used is a commercial floating pellets with a protein content about 28-32%. Feeding frequency is 2 times a day. </a:t>
            </a:r>
            <a:endParaRPr lang="id-ID" b="1" dirty="0" smtClean="0"/>
          </a:p>
          <a:p>
            <a:pPr marL="342900" indent="-342900">
              <a:buFont typeface="Wingdings" pitchFamily="2" charset="2"/>
              <a:buChar char="q"/>
            </a:pPr>
            <a:r>
              <a:rPr lang="en-US" b="1" dirty="0" smtClean="0">
                <a:solidFill>
                  <a:srgbClr val="FF0000"/>
                </a:solidFill>
              </a:rPr>
              <a:t>To produce WGGS size (Without Gill, Gut, and Scale) is used black tilapia and to fillet size used red tilapia (hybrid). </a:t>
            </a:r>
            <a:endParaRPr lang="id-ID" b="1" dirty="0" smtClean="0">
              <a:solidFill>
                <a:srgbClr val="FF0000"/>
              </a:solidFill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US" b="1" dirty="0" smtClean="0"/>
              <a:t>Long rearing required is 90 days (WGGS size with an average body weight of 200 g) and 120 days (the fillet size with a mean weight of 350 g. </a:t>
            </a:r>
            <a:endParaRPr lang="id-ID" b="1" dirty="0" smtClean="0"/>
          </a:p>
          <a:p>
            <a:pPr marL="342900" indent="-342900">
              <a:buFont typeface="Wingdings" pitchFamily="2" charset="2"/>
              <a:buChar char="q"/>
            </a:pPr>
            <a:r>
              <a:rPr lang="en-US" b="1" dirty="0" smtClean="0">
                <a:solidFill>
                  <a:srgbClr val="FF0000"/>
                </a:solidFill>
              </a:rPr>
              <a:t>The use of paddle wheel of 1-2 pieces which are operated according to the size of fish. </a:t>
            </a:r>
            <a:endParaRPr lang="id-ID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066801" y="1600200"/>
          <a:ext cx="7162798" cy="1962912"/>
        </p:xfrm>
        <a:graphic>
          <a:graphicData uri="http://schemas.openxmlformats.org/drawingml/2006/table">
            <a:tbl>
              <a:tblPr/>
              <a:tblGrid>
                <a:gridCol w="444299"/>
                <a:gridCol w="2080365"/>
                <a:gridCol w="1839050"/>
                <a:gridCol w="1352063"/>
                <a:gridCol w="1447021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i-FI" sz="16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No</a:t>
                      </a:r>
                      <a:endParaRPr lang="id-ID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i-FI" sz="16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Umur (hari)</a:t>
                      </a:r>
                      <a:endParaRPr lang="id-ID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i-FI" sz="1600" i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Feeding Rate</a:t>
                      </a:r>
                      <a:r>
                        <a:rPr lang="fi-FI" sz="16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 (%)</a:t>
                      </a:r>
                      <a:endParaRPr lang="id-ID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i-FI" sz="16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Frekuensi </a:t>
                      </a:r>
                      <a:endParaRPr lang="id-ID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i-FI" sz="16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Ukuran Pakan</a:t>
                      </a:r>
                      <a:endParaRPr lang="id-ID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i-FI" sz="16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id-ID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i-FI" sz="16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0 – 21</a:t>
                      </a:r>
                      <a:endParaRPr lang="id-ID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i-FI" sz="16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8 – 10</a:t>
                      </a:r>
                      <a:endParaRPr lang="id-ID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i-FI" sz="16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3 X</a:t>
                      </a:r>
                      <a:endParaRPr lang="id-ID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i-FI" sz="16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3 mm</a:t>
                      </a:r>
                      <a:endParaRPr lang="id-ID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i-FI" sz="16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id-ID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i-FI" sz="16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22 – 42</a:t>
                      </a:r>
                      <a:endParaRPr lang="id-ID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i-FI" sz="16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8</a:t>
                      </a:r>
                      <a:endParaRPr lang="id-ID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i-FI" sz="16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 X</a:t>
                      </a:r>
                      <a:endParaRPr lang="id-ID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i-FI" sz="16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3 mm</a:t>
                      </a:r>
                      <a:endParaRPr lang="id-ID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i-FI" sz="16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3</a:t>
                      </a:r>
                      <a:endParaRPr lang="id-ID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i-FI" sz="16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43 – 63</a:t>
                      </a:r>
                      <a:endParaRPr lang="id-ID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i-FI" sz="16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7</a:t>
                      </a:r>
                      <a:endParaRPr lang="id-ID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i-FI" sz="16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 X</a:t>
                      </a:r>
                      <a:endParaRPr lang="id-ID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i-FI" sz="16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3 mm</a:t>
                      </a:r>
                      <a:endParaRPr lang="id-ID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i-FI" sz="16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4</a:t>
                      </a:r>
                      <a:endParaRPr lang="id-ID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i-FI" sz="16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64 – 84</a:t>
                      </a:r>
                      <a:endParaRPr lang="id-ID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i-FI" sz="16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6</a:t>
                      </a:r>
                      <a:endParaRPr lang="id-ID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i-FI" sz="16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 X</a:t>
                      </a:r>
                      <a:endParaRPr lang="id-ID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i-FI" sz="16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3 mm</a:t>
                      </a:r>
                      <a:endParaRPr lang="id-ID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i-FI" sz="16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5</a:t>
                      </a:r>
                      <a:endParaRPr lang="id-ID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i-FI" sz="16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85 – 105</a:t>
                      </a:r>
                      <a:endParaRPr lang="id-ID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i-FI" sz="16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3,7</a:t>
                      </a:r>
                      <a:endParaRPr lang="id-ID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i-FI" sz="16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2X</a:t>
                      </a:r>
                      <a:endParaRPr lang="id-ID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i-FI" sz="16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3 mm</a:t>
                      </a:r>
                      <a:endParaRPr lang="id-ID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i-FI" sz="16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6</a:t>
                      </a:r>
                      <a:endParaRPr lang="id-ID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i-FI" sz="16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106 - panen</a:t>
                      </a:r>
                      <a:endParaRPr lang="id-ID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i-FI" sz="16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2,1</a:t>
                      </a:r>
                      <a:endParaRPr lang="id-ID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i-FI" sz="16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2X</a:t>
                      </a:r>
                      <a:endParaRPr lang="id-ID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i-FI" sz="16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5 mm</a:t>
                      </a:r>
                      <a:endParaRPr lang="id-ID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1066800" y="723037"/>
            <a:ext cx="7126824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d-ID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Table 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r>
              <a:rPr kumimoji="0" lang="id-ID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eeding Rates and Feeding Frequency of Tilapia Rearing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d-ID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in Salinity</a:t>
            </a:r>
            <a:r>
              <a:rPr kumimoji="0" lang="id-ID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Pond ABC Karawang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5359" y="3821668"/>
            <a:ext cx="4108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Source </a:t>
            </a:r>
            <a:r>
              <a:rPr lang="en-US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Pembesaran</a:t>
            </a:r>
            <a:r>
              <a:rPr lang="en-US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Ikan</a:t>
            </a:r>
            <a:r>
              <a:rPr lang="en-US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Nila</a:t>
            </a:r>
            <a:r>
              <a:rPr lang="en-US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 (201</a:t>
            </a:r>
            <a:r>
              <a:rPr lang="id-ID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4</a:t>
            </a:r>
            <a:r>
              <a:rPr lang="en-US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)</a:t>
            </a:r>
            <a:endParaRPr lang="id-ID" dirty="0"/>
          </a:p>
        </p:txBody>
      </p:sp>
      <p:pic>
        <p:nvPicPr>
          <p:cNvPr id="12" name="Picture 2" descr="D:\BLUPPB KRWG\Turonggo\11 Juli\Nila\P7080194.JPG"/>
          <p:cNvPicPr>
            <a:picLocks noChangeAspect="1" noChangeArrowheads="1"/>
          </p:cNvPicPr>
          <p:nvPr/>
        </p:nvPicPr>
        <p:blipFill>
          <a:blip r:embed="rId2" cstate="print"/>
          <a:srcRect l="21127" t="16667" b="27778"/>
          <a:stretch>
            <a:fillRect/>
          </a:stretch>
        </p:blipFill>
        <p:spPr bwMode="auto">
          <a:xfrm>
            <a:off x="4800600" y="4563496"/>
            <a:ext cx="4343400" cy="2294504"/>
          </a:xfrm>
          <a:prstGeom prst="rect">
            <a:avLst/>
          </a:prstGeom>
          <a:noFill/>
        </p:spPr>
      </p:pic>
      <p:pic>
        <p:nvPicPr>
          <p:cNvPr id="13" name="Picture 3" descr="D:\BLUPPB KRWG\Turonggo\11 Juli\Nila\P7080192.JPG"/>
          <p:cNvPicPr>
            <a:picLocks noChangeAspect="1" noChangeArrowheads="1"/>
          </p:cNvPicPr>
          <p:nvPr/>
        </p:nvPicPr>
        <p:blipFill>
          <a:blip r:embed="rId3" cstate="print"/>
          <a:srcRect t="11111" b="20833"/>
          <a:stretch>
            <a:fillRect/>
          </a:stretch>
        </p:blipFill>
        <p:spPr bwMode="auto">
          <a:xfrm>
            <a:off x="0" y="4641056"/>
            <a:ext cx="4343400" cy="22169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639762"/>
          </a:xfrm>
        </p:spPr>
        <p:txBody>
          <a:bodyPr>
            <a:normAutofit/>
          </a:bodyPr>
          <a:lstStyle/>
          <a:p>
            <a:r>
              <a:rPr lang="id-ID" sz="2400" dirty="0" smtClean="0">
                <a:latin typeface="Arial" pitchFamily="34" charset="0"/>
                <a:cs typeface="Arial" pitchFamily="34" charset="0"/>
              </a:rPr>
              <a:t>Water Quality Management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" y="1219200"/>
          <a:ext cx="8839200" cy="5267914"/>
        </p:xfrm>
        <a:graphic>
          <a:graphicData uri="http://schemas.openxmlformats.org/drawingml/2006/table">
            <a:tbl>
              <a:tblPr/>
              <a:tblGrid>
                <a:gridCol w="1057706"/>
                <a:gridCol w="771094"/>
                <a:gridCol w="1143000"/>
                <a:gridCol w="1371600"/>
                <a:gridCol w="1828800"/>
                <a:gridCol w="1295400"/>
                <a:gridCol w="1371600"/>
              </a:tblGrid>
              <a:tr h="35120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Umur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(</a:t>
                      </a: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Hari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</a:txBody>
                  <a:tcPr marL="5744" marR="5744" marT="5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0-30</a:t>
                      </a:r>
                    </a:p>
                  </a:txBody>
                  <a:tcPr marL="5744" marR="5744" marT="5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30-60</a:t>
                      </a:r>
                    </a:p>
                  </a:txBody>
                  <a:tcPr marL="5744" marR="5744" marT="5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61-90</a:t>
                      </a:r>
                    </a:p>
                  </a:txBody>
                  <a:tcPr marL="5744" marR="5744" marT="5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91-120</a:t>
                      </a:r>
                    </a:p>
                  </a:txBody>
                  <a:tcPr marL="5744" marR="5744" marT="5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66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121-150 (Panen)</a:t>
                      </a:r>
                    </a:p>
                  </a:txBody>
                  <a:tcPr marL="5744" marR="5744" marT="5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6987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Ganti Air</a:t>
                      </a:r>
                    </a:p>
                  </a:txBody>
                  <a:tcPr marL="5744" marR="5744" marT="5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44" marR="5744" marT="5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2X : 20% dari total  volume </a:t>
                      </a:r>
                    </a:p>
                  </a:txBody>
                  <a:tcPr marL="5744" marR="5744" marT="5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4X : 30% dari total volume</a:t>
                      </a:r>
                    </a:p>
                  </a:txBody>
                  <a:tcPr marL="5744" marR="5744" marT="5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6X : 30%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dari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total volume</a:t>
                      </a:r>
                    </a:p>
                  </a:txBody>
                  <a:tcPr marL="5744" marR="5744" marT="5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5X : 30% dari total volume</a:t>
                      </a:r>
                    </a:p>
                  </a:txBody>
                  <a:tcPr marL="5744" marR="5744" marT="5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1207">
                <a:tc>
                  <a:txBody>
                    <a:bodyPr/>
                    <a:lstStyle/>
                    <a:p>
                      <a:pPr algn="l" fontAlgn="ctr"/>
                      <a:endParaRPr lang="en-US" sz="14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44" marR="5744" marT="5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44" marR="5744" marT="5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44" marR="5744" marT="5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44" marR="5744" marT="5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44" marR="5744" marT="5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120-133</a:t>
                      </a:r>
                    </a:p>
                  </a:txBody>
                  <a:tcPr marL="5744" marR="5744" marT="5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133-150 (Panen)</a:t>
                      </a:r>
                    </a:p>
                  </a:txBody>
                  <a:tcPr marL="5744" marR="5744" marT="5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5120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Kincir</a:t>
                      </a:r>
                    </a:p>
                  </a:txBody>
                  <a:tcPr marL="5744" marR="5744" marT="5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5744" marR="5744" marT="5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5744" marR="5744" marT="5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 unit ( 330 jam )</a:t>
                      </a:r>
                    </a:p>
                  </a:txBody>
                  <a:tcPr marL="5744" marR="5744" marT="5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 unit (728 jam)</a:t>
                      </a:r>
                    </a:p>
                  </a:txBody>
                  <a:tcPr marL="5744" marR="5744" marT="5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 unit (872 jam)</a:t>
                      </a:r>
                    </a:p>
                  </a:txBody>
                  <a:tcPr marL="5744" marR="5744" marT="5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 unit (1.224 jam)</a:t>
                      </a:r>
                    </a:p>
                  </a:txBody>
                  <a:tcPr marL="5744" marR="5744" marT="5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9873"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44" marR="5744" marT="57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44" marR="5744" marT="57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44" marR="5744" marT="57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44" marR="5744" marT="574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Kincir no 1 : 280 jam</a:t>
                      </a:r>
                    </a:p>
                  </a:txBody>
                  <a:tcPr marL="5744" marR="5744" marT="5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Kincir no 1 : 280 jam</a:t>
                      </a:r>
                    </a:p>
                  </a:txBody>
                  <a:tcPr marL="5744" marR="5744" marT="5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Kincir no 1 : 408 jam</a:t>
                      </a:r>
                    </a:p>
                  </a:txBody>
                  <a:tcPr marL="5744" marR="5744" marT="5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9873"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44" marR="5744" marT="5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44" marR="5744" marT="5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44" marR="5744" marT="5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44" marR="5744" marT="574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Kincir no 2 : 448 jam</a:t>
                      </a:r>
                    </a:p>
                  </a:txBody>
                  <a:tcPr marL="5744" marR="5744" marT="5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Kincir no 2 : 448 jam</a:t>
                      </a:r>
                    </a:p>
                  </a:txBody>
                  <a:tcPr marL="5744" marR="5744" marT="5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Kincir no 2 : 384 jam</a:t>
                      </a:r>
                    </a:p>
                  </a:txBody>
                  <a:tcPr marL="5744" marR="5744" marT="5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9873"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44" marR="5744" marT="5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44" marR="5744" marT="5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44" marR="5744" marT="5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44" marR="5744" marT="5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44" marR="5744" marT="574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Kincir no 3 : 448 jam</a:t>
                      </a:r>
                    </a:p>
                  </a:txBody>
                  <a:tcPr marL="5744" marR="5744" marT="5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Kincir no 3 : 312 jam</a:t>
                      </a:r>
                    </a:p>
                  </a:txBody>
                  <a:tcPr marL="5744" marR="5744" marT="5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207"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44" marR="5744" marT="5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44" marR="5744" marT="5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44" marR="5744" marT="5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44" marR="5744" marT="5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44" marR="5744" marT="5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44" marR="5744" marT="574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Kincir no 4 : 120 jam</a:t>
                      </a:r>
                    </a:p>
                  </a:txBody>
                  <a:tcPr marL="5744" marR="5744" marT="5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207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44" marR="5744" marT="57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44" marR="5744" marT="57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44" marR="5744" marT="57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44" marR="5744" marT="57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44" marR="5744" marT="57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44" marR="5744" marT="57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44" marR="5744" marT="57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987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Est. Biomass (kg)</a:t>
                      </a:r>
                    </a:p>
                  </a:txBody>
                  <a:tcPr marL="5744" marR="5744" marT="57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                 400 </a:t>
                      </a:r>
                    </a:p>
                  </a:txBody>
                  <a:tcPr marL="5744" marR="5744" marT="5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                                  1,400 </a:t>
                      </a:r>
                    </a:p>
                  </a:txBody>
                  <a:tcPr marL="5744" marR="5744" marT="5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                                3,000 </a:t>
                      </a:r>
                    </a:p>
                  </a:txBody>
                  <a:tcPr marL="5744" marR="5744" marT="5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                                4,500 </a:t>
                      </a:r>
                    </a:p>
                  </a:txBody>
                  <a:tcPr marL="5744" marR="5744" marT="5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                                                          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6,000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44" marR="5744" marT="5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 descr="D:\Wawan 2 (H)\BLUP2B KARAWANG\Foto\Nila\Nila Salina B3\Nila di petani cijambe dan BLUPPB\DSCN55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904" y="3293164"/>
            <a:ext cx="3962400" cy="2292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id-ID" sz="4000" b="1" dirty="0" smtClean="0">
                <a:latin typeface="Arial" pitchFamily="34" charset="0"/>
                <a:cs typeface="Arial" pitchFamily="34" charset="0"/>
              </a:rPr>
              <a:t>RESULT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D:\Wawan 2 (H)\BLUP2B KARAWANG\NILA SALIN\Dokumentasi\DSCN53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68688"/>
            <a:ext cx="2286000" cy="1689312"/>
          </a:xfrm>
          <a:prstGeom prst="rect">
            <a:avLst/>
          </a:prstGeom>
          <a:noFill/>
        </p:spPr>
      </p:pic>
      <p:pic>
        <p:nvPicPr>
          <p:cNvPr id="7" name="Picture 2" descr="D:\BLUPPB KRWG\Turonggo\Nila BLUPPB KARAWANK BOYUN\Nila 2\P101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5170966"/>
            <a:ext cx="2590800" cy="1687033"/>
          </a:xfrm>
          <a:prstGeom prst="rect">
            <a:avLst/>
          </a:prstGeom>
          <a:noFill/>
        </p:spPr>
      </p:pic>
      <p:pic>
        <p:nvPicPr>
          <p:cNvPr id="9" name="Picture 3" descr="D:\BLUPPB KRWG\Turonggo\Nila BLUPPB KARAWANK BOYUN\Nila 2\P10100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799" y="5162060"/>
            <a:ext cx="2362201" cy="1695939"/>
          </a:xfrm>
          <a:prstGeom prst="rect">
            <a:avLst/>
          </a:prstGeom>
          <a:noFill/>
        </p:spPr>
      </p:pic>
      <p:pic>
        <p:nvPicPr>
          <p:cNvPr id="10" name="Content Placeholder 9"/>
          <p:cNvPicPr>
            <a:picLocks noGrp="1"/>
          </p:cNvPicPr>
          <p:nvPr>
            <p:ph idx="1"/>
          </p:nvPr>
        </p:nvPicPr>
        <p:blipFill>
          <a:blip r:embed="rId5"/>
          <a:srcRect l="27959" t="28889" r="21297" b="28889"/>
          <a:stretch>
            <a:fillRect/>
          </a:stretch>
        </p:blipFill>
        <p:spPr bwMode="auto">
          <a:xfrm>
            <a:off x="1270811" y="1905000"/>
            <a:ext cx="6602378" cy="3088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371600" y="1066800"/>
            <a:ext cx="64788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000" b="1" dirty="0" smtClean="0"/>
              <a:t>Growth of Tilapia in Salinity Pond, ABC Karawang (Average)</a:t>
            </a:r>
            <a:endParaRPr lang="id-ID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Wawan 2 (H)\BLUP2B KARAWANG\NILA SALIN\Dokumentasi\DSCN54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71805" y="5065471"/>
            <a:ext cx="2344899" cy="1778881"/>
          </a:xfrm>
          <a:prstGeom prst="rect">
            <a:avLst/>
          </a:prstGeom>
          <a:noFill/>
        </p:spPr>
      </p:pic>
      <p:graphicFrame>
        <p:nvGraphicFramePr>
          <p:cNvPr id="6" name="Chart 5"/>
          <p:cNvGraphicFramePr/>
          <p:nvPr/>
        </p:nvGraphicFramePr>
        <p:xfrm>
          <a:off x="762000" y="762000"/>
          <a:ext cx="7467600" cy="3922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 r="14286" b="11068"/>
          <a:stretch>
            <a:fillRect/>
          </a:stretch>
        </p:blipFill>
        <p:spPr bwMode="auto">
          <a:xfrm>
            <a:off x="27296" y="5001904"/>
            <a:ext cx="3135086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990600" y="762000"/>
          <a:ext cx="6985509" cy="2523744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830898"/>
                <a:gridCol w="788035"/>
                <a:gridCol w="1914462"/>
                <a:gridCol w="2337054"/>
                <a:gridCol w="111506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2400" dirty="0" smtClean="0"/>
                        <a:t>Cycle</a:t>
                      </a:r>
                      <a:endParaRPr lang="id-ID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2400" dirty="0" smtClean="0"/>
                        <a:t>Pond</a:t>
                      </a:r>
                      <a:endParaRPr lang="id-ID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2400" dirty="0" smtClean="0"/>
                        <a:t>Density (First)</a:t>
                      </a:r>
                      <a:endParaRPr lang="id-ID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2400" dirty="0" smtClean="0"/>
                        <a:t>Density (Harvest)</a:t>
                      </a:r>
                      <a:endParaRPr lang="id-ID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2400" dirty="0" smtClean="0"/>
                        <a:t>SR</a:t>
                      </a:r>
                      <a:r>
                        <a:rPr lang="en-US" sz="2400" dirty="0" smtClean="0"/>
                        <a:t>(%)</a:t>
                      </a:r>
                      <a:endParaRPr lang="id-ID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/>
                        <a:t>1</a:t>
                      </a:r>
                      <a:endParaRPr lang="id-ID" sz="2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/>
                        <a:t>1</a:t>
                      </a:r>
                      <a:endParaRPr lang="id-ID" sz="2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/>
                        <a:t>       25,079 </a:t>
                      </a:r>
                      <a:endParaRPr lang="id-ID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/>
                        <a:t>               19,338 </a:t>
                      </a:r>
                      <a:endParaRPr lang="id-ID" sz="2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/>
                        <a:t>76.97%</a:t>
                      </a:r>
                      <a:endParaRPr lang="id-ID" sz="2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0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/>
                        <a:t>2</a:t>
                      </a:r>
                      <a:endParaRPr lang="id-ID" sz="2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/>
                        <a:t>       25,150 </a:t>
                      </a:r>
                      <a:endParaRPr lang="id-ID" sz="2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/>
                        <a:t>               19,623 </a:t>
                      </a:r>
                      <a:endParaRPr lang="id-ID" sz="2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/>
                        <a:t>78.24%</a:t>
                      </a:r>
                      <a:endParaRPr lang="id-ID" sz="2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/>
                        <a:t>2</a:t>
                      </a:r>
                      <a:endParaRPr lang="id-ID" sz="2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/>
                        <a:t> </a:t>
                      </a:r>
                      <a:endParaRPr lang="id-ID" sz="2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/>
                        <a:t>       25,150 </a:t>
                      </a:r>
                      <a:endParaRPr lang="id-ID" sz="2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/>
                        <a:t>               19,928 </a:t>
                      </a:r>
                      <a:endParaRPr lang="id-ID" sz="2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/>
                        <a:t>79.24%</a:t>
                      </a:r>
                      <a:endParaRPr lang="id-ID" sz="2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/>
                        <a:t>3</a:t>
                      </a:r>
                      <a:endParaRPr lang="id-ID" sz="2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/>
                        <a:t>1</a:t>
                      </a:r>
                      <a:endParaRPr lang="id-ID" sz="2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/>
                        <a:t>       20,120 </a:t>
                      </a:r>
                      <a:endParaRPr lang="id-ID" sz="2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/>
                        <a:t>               16,926 </a:t>
                      </a:r>
                      <a:endParaRPr lang="id-ID" sz="2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/>
                        <a:t>84.13%</a:t>
                      </a:r>
                      <a:endParaRPr lang="id-ID" sz="2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0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/>
                        <a:t>2</a:t>
                      </a:r>
                      <a:endParaRPr lang="id-ID" sz="2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/>
                        <a:t>       20,050 </a:t>
                      </a:r>
                      <a:endParaRPr lang="id-ID" sz="2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/>
                        <a:t>               15,424 </a:t>
                      </a:r>
                      <a:endParaRPr lang="id-ID" sz="2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/>
                        <a:t>76.93%</a:t>
                      </a:r>
                      <a:endParaRPr lang="id-ID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id-ID" sz="2800" b="1" u="sng" dirty="0" smtClean="0"/>
              <a:t>Survival Rate (SR) of Tilapia in Salinity Pond</a:t>
            </a:r>
            <a:endParaRPr lang="id-ID" sz="2800" b="1" u="sng" dirty="0"/>
          </a:p>
        </p:txBody>
      </p:sp>
      <p:pic>
        <p:nvPicPr>
          <p:cNvPr id="4" name="Picture 2" descr="D:\BLUPPB Karawang 2015\SELFIE\NILA OVERALL\Kumpulan\2015\P10101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3810000"/>
            <a:ext cx="3758704" cy="2819400"/>
          </a:xfrm>
          <a:prstGeom prst="rect">
            <a:avLst/>
          </a:prstGeom>
          <a:noFill/>
        </p:spPr>
      </p:pic>
      <p:pic>
        <p:nvPicPr>
          <p:cNvPr id="2050" name="Picture 2" descr="D:\BLUPPB Karawang 2015\SELFIE\NILA OVERALL\Kumpulan\2015\P10101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114" y="3790951"/>
            <a:ext cx="3885686" cy="29146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838200" y="838200"/>
          <a:ext cx="7639051" cy="2944368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019810"/>
                <a:gridCol w="984885"/>
                <a:gridCol w="2316798"/>
                <a:gridCol w="2485073"/>
                <a:gridCol w="832485"/>
              </a:tblGrid>
              <a:tr h="717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2400" dirty="0" smtClean="0"/>
                        <a:t>Cycle</a:t>
                      </a:r>
                      <a:endParaRPr lang="id-ID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2400" dirty="0" smtClean="0"/>
                        <a:t>Pond</a:t>
                      </a:r>
                      <a:endParaRPr lang="id-ID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/>
                        <a:t>Biomass (kg)</a:t>
                      </a:r>
                      <a:endParaRPr lang="id-ID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2400" dirty="0" smtClean="0"/>
                        <a:t>Feed </a:t>
                      </a:r>
                      <a:r>
                        <a:rPr lang="en-US" sz="2400" dirty="0" smtClean="0"/>
                        <a:t>(kg</a:t>
                      </a:r>
                      <a:r>
                        <a:rPr lang="en-US" sz="2400" dirty="0"/>
                        <a:t>)</a:t>
                      </a:r>
                      <a:endParaRPr lang="id-ID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/>
                        <a:t>FCR</a:t>
                      </a:r>
                      <a:endParaRPr lang="id-ID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175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/>
                        <a:t>1</a:t>
                      </a:r>
                      <a:endParaRPr lang="id-ID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/>
                        <a:t>1</a:t>
                      </a:r>
                      <a:endParaRPr lang="id-ID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/>
                        <a:t>               4,550 </a:t>
                      </a:r>
                      <a:endParaRPr lang="id-ID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/>
                        <a:t>                 6,325 </a:t>
                      </a:r>
                      <a:endParaRPr lang="id-ID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/>
                        <a:t>1.39</a:t>
                      </a:r>
                      <a:endParaRPr lang="id-ID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71755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/>
                        <a:t>2</a:t>
                      </a:r>
                      <a:endParaRPr lang="id-ID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/>
                        <a:t>               4,650 </a:t>
                      </a:r>
                      <a:endParaRPr lang="id-ID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/>
                        <a:t>                 6,278 </a:t>
                      </a:r>
                      <a:endParaRPr lang="id-ID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/>
                        <a:t>1.35</a:t>
                      </a:r>
                      <a:endParaRPr lang="id-ID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717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/>
                        <a:t>2</a:t>
                      </a:r>
                      <a:endParaRPr lang="id-ID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/>
                        <a:t> </a:t>
                      </a:r>
                      <a:endParaRPr lang="id-ID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/>
                        <a:t>               4,700 </a:t>
                      </a:r>
                      <a:endParaRPr lang="id-ID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/>
                        <a:t>                 6,439 </a:t>
                      </a:r>
                      <a:endParaRPr lang="id-ID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/>
                        <a:t>1.37</a:t>
                      </a:r>
                      <a:endParaRPr lang="id-ID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7175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/>
                        <a:t>3</a:t>
                      </a:r>
                      <a:endParaRPr lang="id-ID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/>
                        <a:t>1</a:t>
                      </a:r>
                      <a:endParaRPr lang="id-ID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/>
                        <a:t>               3,255 </a:t>
                      </a:r>
                      <a:endParaRPr lang="id-ID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/>
                        <a:t>                 3,646 </a:t>
                      </a:r>
                      <a:endParaRPr lang="id-ID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/>
                        <a:t>1.12</a:t>
                      </a:r>
                      <a:endParaRPr lang="id-ID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71755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/>
                        <a:t>2</a:t>
                      </a:r>
                      <a:endParaRPr lang="id-ID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/>
                        <a:t>               2,995 </a:t>
                      </a:r>
                      <a:endParaRPr lang="id-ID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/>
                        <a:t>                 3,313 </a:t>
                      </a:r>
                      <a:endParaRPr lang="id-ID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/>
                        <a:t>1.11</a:t>
                      </a:r>
                      <a:endParaRPr lang="id-ID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7175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/>
                        <a:t>Total</a:t>
                      </a:r>
                      <a:endParaRPr lang="id-ID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/>
                        <a:t>             20,150 </a:t>
                      </a:r>
                      <a:endParaRPr lang="id-ID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/>
                        <a:t>               26,000 </a:t>
                      </a:r>
                      <a:endParaRPr lang="id-ID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/>
                        <a:t> </a:t>
                      </a:r>
                      <a:endParaRPr lang="id-ID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5" name="Title 12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id-ID" sz="2800" b="1" u="sng" dirty="0" smtClean="0"/>
              <a:t>Feed Convertion Rate (FCR) of Tilapia in Salinity Pond</a:t>
            </a:r>
            <a:endParaRPr lang="id-ID" sz="2800" b="1" u="sng" dirty="0"/>
          </a:p>
        </p:txBody>
      </p:sp>
      <p:pic>
        <p:nvPicPr>
          <p:cNvPr id="3074" name="Picture 2" descr="D:\BLUPPB Karawang 2015\SELFIE\NILA OVERALL\Kumpulan\2015\20150930_100704.jpg"/>
          <p:cNvPicPr>
            <a:picLocks noChangeAspect="1" noChangeArrowheads="1"/>
          </p:cNvPicPr>
          <p:nvPr/>
        </p:nvPicPr>
        <p:blipFill>
          <a:blip r:embed="rId2" cstate="print"/>
          <a:srcRect l="3750" r="6250"/>
          <a:stretch>
            <a:fillRect/>
          </a:stretch>
        </p:blipFill>
        <p:spPr bwMode="auto">
          <a:xfrm>
            <a:off x="838200" y="4267200"/>
            <a:ext cx="3657600" cy="2286000"/>
          </a:xfrm>
          <a:prstGeom prst="rect">
            <a:avLst/>
          </a:prstGeom>
          <a:noFill/>
        </p:spPr>
      </p:pic>
      <p:pic>
        <p:nvPicPr>
          <p:cNvPr id="3075" name="Picture 3" descr="D:\BLUPPB Karawang 2015\SELFIE\NILA OVERALL\Kumpulan\2015\P61005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4800" y="4267200"/>
            <a:ext cx="3073400" cy="2305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2923</TotalTime>
  <Words>931</Words>
  <Application>Microsoft Office PowerPoint</Application>
  <PresentationFormat>On-screen Show (4:3)</PresentationFormat>
  <Paragraphs>212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Slide 1</vt:lpstr>
      <vt:lpstr>Slide 2</vt:lpstr>
      <vt:lpstr>METHODE</vt:lpstr>
      <vt:lpstr>Slide 4</vt:lpstr>
      <vt:lpstr>Water Quality Management</vt:lpstr>
      <vt:lpstr>RESULT</vt:lpstr>
      <vt:lpstr>Slide 7</vt:lpstr>
      <vt:lpstr>Survival Rate (SR) of Tilapia in Salinity Pond</vt:lpstr>
      <vt:lpstr>Feed Convertion Rate (FCR) of Tilapia in Salinity Pond</vt:lpstr>
      <vt:lpstr>PRODUCTION PERFORMANCE OF 3 DIFFERENT INDONESIANS STRAIN OF TILAPIA IN SALINITY PONDS</vt:lpstr>
      <vt:lpstr>Slide 11</vt:lpstr>
      <vt:lpstr>Slide 12</vt:lpstr>
      <vt:lpstr>Business Analysist (Fillet &amp; WGGS Size)</vt:lpstr>
      <vt:lpstr>Business Analysist (Fillet Size)</vt:lpstr>
      <vt:lpstr>Business Analysist (WGGS Size)</vt:lpstr>
      <vt:lpstr>Conclusions</vt:lpstr>
      <vt:lpstr>Slide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NILA SALINA</dc:title>
  <dc:creator>user</dc:creator>
  <cp:lastModifiedBy>hp</cp:lastModifiedBy>
  <cp:revision>119</cp:revision>
  <dcterms:created xsi:type="dcterms:W3CDTF">2014-07-06T20:50:31Z</dcterms:created>
  <dcterms:modified xsi:type="dcterms:W3CDTF">2016-04-27T02:17:40Z</dcterms:modified>
</cp:coreProperties>
</file>